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26" r:id="rId5"/>
    <p:sldId id="849" r:id="rId6"/>
    <p:sldId id="862" r:id="rId7"/>
    <p:sldId id="856" r:id="rId8"/>
    <p:sldId id="857" r:id="rId9"/>
    <p:sldId id="858" r:id="rId10"/>
    <p:sldId id="859" r:id="rId11"/>
    <p:sldId id="860" r:id="rId12"/>
    <p:sldId id="318" r:id="rId13"/>
    <p:sldId id="853" r:id="rId14"/>
    <p:sldId id="864" r:id="rId15"/>
    <p:sldId id="863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01471-064C-6B16-D2AA-F0278E6EDEB1}" v="29" dt="2024-01-25T11:42:49.666"/>
    <p1510:client id="{14787CDC-0E78-EBE2-5A65-031BB0E8F017}" v="9" dt="2024-01-26T08:35:42.674"/>
    <p1510:client id="{266C3B84-9FAD-8D69-F2CB-FE11D5ECBCAB}" v="9" dt="2024-01-25T09:12:19.210"/>
    <p1510:client id="{772FDFD8-27ED-94D8-17CB-5507C176F66A}" v="6" dt="2024-01-26T10:34:01.046"/>
    <p1510:client id="{813443CE-9C10-C267-DECA-7FB3CD1B0A90}" v="134" dt="2024-01-26T07:49:20.750"/>
    <p1510:client id="{A46A627C-4C77-3410-171E-060DF43BE341}" v="32" dt="2024-01-25T11:18:38.296"/>
    <p1510:client id="{D583B953-53EA-A2BC-8903-4B1071ED0C8D}" v="98" dt="2024-01-25T08:53:41.388"/>
    <p1510:client id="{E397BDA1-CA1D-43E6-A332-493E598D0D38}" v="12" dt="2024-01-26T08:37:43.706"/>
    <p1510:client id="{FCB71571-76B0-FA2F-5471-283D6EE0E180}" v="52" dt="2024-01-26T07:36:29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C7871-45C7-4E38-95C6-9F6D0BE8E8A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6DABF-39F6-4EB5-83E1-29503CF01E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06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F8EF3-83F3-4BC2-9FC2-219093A9BCE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6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6DABF-39F6-4EB5-83E1-29503CF01E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3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6DABF-39F6-4EB5-83E1-29503CF01E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F9D0-4549-B6A8-B15F-6BB90864C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DFD08-5F50-F009-3214-0B226B012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F3F41-DBF6-56A4-3A7A-05ABA346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79D95-4197-2D57-2AED-D12DC39E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6A0C9-C6F0-C1B8-C86E-526F41A8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1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1677-5A93-D259-C287-ADC0B514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2BA22-1194-6D30-7E54-D65371FD1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6B76D-8D68-C55B-0350-3D271D85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D0FFE-2F9C-53C3-D217-972DE44A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FE310-178B-5861-4A53-B5F08FC8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9BC17-6CB1-90FE-FF67-1A7C88A44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5675A-8AE5-63BF-F62E-BD9B66828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C46A4-A648-5DC2-1FAF-5EBF9F18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E06BB-A459-836C-A79F-8952EA40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1E748-F7B0-B03C-E294-71322AF8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7266-BB57-9941-7A51-8C97CF8B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C0AE-3557-44DD-129C-DA46EC9FD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8572-E966-F59B-A5CD-F9774BB7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E5B18-C091-C481-178B-1415CE01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AB50-0CA3-6C80-2B7A-776D4CAA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CC03-8D88-3D4A-4C63-F6B6B761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FF051-173E-39F3-963C-DF26B3DBC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388B-C677-29D7-C7DE-F5CE4AAA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2ECD-6BBF-76B7-FD01-2B1F50E8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4596E-E16A-6D04-A02C-9CAAECC7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6023-FDA8-E12C-B184-2B6ED298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76184-1748-7C1C-6264-CEA042356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311DB-3B32-94FA-5193-FF5939BCF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D662A-CB14-9F6B-6411-5D430CED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1F6D3-BDF6-173A-DA36-0A7F424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DF94E-F560-C30C-D187-2AD37E69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82DC-D986-ADC8-327E-BEE8C241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D6B7A-F0EE-A5E7-0353-A5B531E9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370ED-822F-6A05-CCA6-B81AC2438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EAE49-9EB1-DA60-DD2A-27B4B121D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9326B-F4C6-3CF5-4622-B892A7A39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C8289-C480-E97D-8BEB-A1F30A2F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B4549-A9C2-055F-CDFE-C11DEA93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EA36D-3EBD-9425-7CB4-CBCD1235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35C6-D98E-7D3B-3B20-0C4BACD0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74AB9-8174-B570-A089-EEA110EA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350EF-B339-CC7E-396D-833CF355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9076E-D1D5-5130-ED7D-D9914B11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BE4ED-47ED-C26C-9472-A3806E1D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C0A27-0826-2433-CC03-75B61FB1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AE4E8-B668-2EAF-FEB2-8182874A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6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B3E7-B3BA-3283-580A-9631052E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AB38-F872-9471-4BD2-1153E842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896D8-FA4E-02EF-2DA4-C0B49D918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00F4D-D493-21C7-3051-E176E51B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5D28F-AC6A-B301-83AE-12091F5F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E3D73-C063-A3AC-D24F-AA85263A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2827-2783-75F3-B502-777E8C0B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06C883-6913-AF9C-383F-06111C383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D537-2B70-A7BD-4808-6D37E6BA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C055E-84D7-2CFE-1FB5-0E6472B8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2982D-C2EA-0AB0-E818-E69D9BEF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9F0CF-EA0D-ACA1-1530-F22C2E8D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6C839-5037-4F59-F7CA-41538A65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4AF4D-A3B5-EFBC-E169-913A1CB0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F48C4-9148-D7E5-BB27-566C5928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316E-78F6-4D39-94BC-CB8E2EB871E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3A5BA-5E0B-E326-8FB6-0A08E7F25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02AB1-A980-9EB3-FD8F-A5FA5DADD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ABA90-AD88-4A5B-AA8A-6C576B870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ttangolo 1"/>
          <p:cNvSpPr/>
          <p:nvPr/>
        </p:nvSpPr>
        <p:spPr>
          <a:xfrm>
            <a:off x="-1" y="0"/>
            <a:ext cx="12336465" cy="6858000"/>
          </a:xfrm>
          <a:prstGeom prst="rect">
            <a:avLst/>
          </a:prstGeom>
          <a:solidFill>
            <a:srgbClr val="E6311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 spc="300">
                <a:solidFill>
                  <a:srgbClr val="FFFFFF"/>
                </a:solidFill>
                <a:latin typeface="Brandon Grotesque Black"/>
                <a:ea typeface="Brandon Grotesque Black"/>
                <a:cs typeface="Brandon Grotesque Black"/>
                <a:sym typeface="Brandon Grotesque Black"/>
              </a:defRPr>
            </a:pPr>
            <a:endParaRPr/>
          </a:p>
        </p:txBody>
      </p:sp>
      <p:grpSp>
        <p:nvGrpSpPr>
          <p:cNvPr id="296" name="Rettangolo 6"/>
          <p:cNvGrpSpPr/>
          <p:nvPr/>
        </p:nvGrpSpPr>
        <p:grpSpPr>
          <a:xfrm>
            <a:off x="763646" y="1788943"/>
            <a:ext cx="10736938" cy="3280115"/>
            <a:chOff x="-72232" y="0"/>
            <a:chExt cx="10736937" cy="3280114"/>
          </a:xfrm>
        </p:grpSpPr>
        <p:sp>
          <p:nvSpPr>
            <p:cNvPr id="294" name="Rettangolo"/>
            <p:cNvSpPr/>
            <p:nvPr/>
          </p:nvSpPr>
          <p:spPr>
            <a:xfrm>
              <a:off x="0" y="0"/>
              <a:ext cx="10664705" cy="3280114"/>
            </a:xfrm>
            <a:prstGeom prst="rect">
              <a:avLst/>
            </a:prstGeom>
            <a:solidFill>
              <a:srgbClr val="E631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spc="300">
                  <a:solidFill>
                    <a:srgbClr val="FFFFFF"/>
                  </a:solidFill>
                  <a:latin typeface="Brandon Grotesque Black"/>
                  <a:ea typeface="Brandon Grotesque Black"/>
                  <a:cs typeface="Brandon Grotesque Black"/>
                  <a:sym typeface="Brandon Grotesque Black"/>
                </a:defRPr>
              </a:pPr>
              <a:endParaRPr/>
            </a:p>
          </p:txBody>
        </p:sp>
        <p:sp>
          <p:nvSpPr>
            <p:cNvPr id="295" name="..AND MORE IS YET TO COME"/>
            <p:cNvSpPr txBox="1"/>
            <p:nvPr/>
          </p:nvSpPr>
          <p:spPr>
            <a:xfrm>
              <a:off x="-72232" y="1200384"/>
              <a:ext cx="10664705" cy="1431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110000"/>
                </a:lnSpc>
                <a:defRPr sz="4000" spc="300">
                  <a:solidFill>
                    <a:srgbClr val="FFFFFF"/>
                  </a:solidFill>
                  <a:latin typeface="Brandon Grotesque Black"/>
                  <a:ea typeface="Brandon Grotesque Black"/>
                  <a:cs typeface="Brandon Grotesque Black"/>
                  <a:sym typeface="Brandon Grotesque Black"/>
                </a:defRPr>
              </a:lvl1pPr>
            </a:lstStyle>
            <a:p>
              <a:r>
                <a:rPr lang="it-IT"/>
                <a:t>GAGGIA MDF 55</a:t>
              </a:r>
            </a:p>
            <a:p>
              <a:r>
                <a:rPr lang="it-IT"/>
                <a:t>NEW PREMIUM GRINDER</a:t>
              </a:r>
              <a:endParaRPr/>
            </a:p>
          </p:txBody>
        </p:sp>
      </p:grpSp>
      <p:pic>
        <p:nvPicPr>
          <p:cNvPr id="2" name="Immagine 4" descr="Immagine 4">
            <a:extLst>
              <a:ext uri="{FF2B5EF4-FFF2-40B4-BE49-F238E27FC236}">
                <a16:creationId xmlns:a16="http://schemas.microsoft.com/office/drawing/2014/main" id="{D1C28BB0-ED60-A89B-0F17-C8457325D3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520" y="-119633"/>
            <a:ext cx="3108959" cy="31089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681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6">
            <a:extLst>
              <a:ext uri="{FF2B5EF4-FFF2-40B4-BE49-F238E27FC236}">
                <a16:creationId xmlns:a16="http://schemas.microsoft.com/office/drawing/2014/main" id="{86DC41E9-00A4-D472-1B37-AD49A571C7AD}"/>
              </a:ext>
            </a:extLst>
          </p:cNvPr>
          <p:cNvSpPr txBox="1"/>
          <p:nvPr/>
        </p:nvSpPr>
        <p:spPr>
          <a:xfrm>
            <a:off x="322263" y="476626"/>
            <a:ext cx="6094412" cy="46166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US" sz="2400" spc="300" dirty="0">
                <a:solidFill>
                  <a:srgbClr val="E63112"/>
                </a:solidFill>
                <a:latin typeface="Brandon Grotesque Black"/>
              </a:rPr>
              <a:t>MDF 55 BENCHMARK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B45C37E-6A70-7CA3-68CF-9B54FB42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42534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solidFill>
                  <a:srgbClr val="E63112"/>
                </a:solidFill>
                <a:latin typeface="Brandon Grotesque Black" panose="020B0A03020203060202" pitchFamily="34" charset="0"/>
              </a:rPr>
              <a:t>4. BENCHMARK</a:t>
            </a:r>
            <a:endParaRPr lang="it-IT" altLang="it-IT" sz="1600">
              <a:solidFill>
                <a:srgbClr val="E6311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017D3-2CD9-AD27-A7D1-F4B3518F2365}"/>
              </a:ext>
            </a:extLst>
          </p:cNvPr>
          <p:cNvSpPr txBox="1"/>
          <p:nvPr/>
        </p:nvSpPr>
        <p:spPr>
          <a:xfrm>
            <a:off x="-135143" y="967264"/>
            <a:ext cx="122307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b="1">
                <a:latin typeface="Arial Nova"/>
                <a:cs typeface="Arial"/>
              </a:rPr>
              <a:t>With its exclusive design and Pro performance, the MDF 55 has the right to upgrade every coffee station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FD0F1-ED81-7DCB-1F14-67CAFACB4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3" y="1424883"/>
            <a:ext cx="11093914" cy="53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6">
            <a:extLst>
              <a:ext uri="{FF2B5EF4-FFF2-40B4-BE49-F238E27FC236}">
                <a16:creationId xmlns:a16="http://schemas.microsoft.com/office/drawing/2014/main" id="{86DC41E9-00A4-D472-1B37-AD49A571C7AD}"/>
              </a:ext>
            </a:extLst>
          </p:cNvPr>
          <p:cNvSpPr txBox="1"/>
          <p:nvPr/>
        </p:nvSpPr>
        <p:spPr>
          <a:xfrm>
            <a:off x="322263" y="476626"/>
            <a:ext cx="6094412" cy="46166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US" sz="2400" spc="300" dirty="0">
                <a:solidFill>
                  <a:srgbClr val="E63112"/>
                </a:solidFill>
                <a:latin typeface="Brandon Grotesque Black"/>
              </a:rPr>
              <a:t>MDF 55 AVAILABILITY</a:t>
            </a:r>
          </a:p>
        </p:txBody>
      </p:sp>
      <p:pic>
        <p:nvPicPr>
          <p:cNvPr id="4" name="logo gaggia milanoBlack.png" descr="logo gaggia milanoBlack.png">
            <a:extLst>
              <a:ext uri="{FF2B5EF4-FFF2-40B4-BE49-F238E27FC236}">
                <a16:creationId xmlns:a16="http://schemas.microsoft.com/office/drawing/2014/main" id="{A142620B-9F01-8EED-6528-141B4F7780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0" y="5930844"/>
            <a:ext cx="775147" cy="700962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FB45C37E-6A70-7CA3-68CF-9B54FB42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42534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solidFill>
                  <a:srgbClr val="E63112"/>
                </a:solidFill>
                <a:latin typeface="Brandon Grotesque Black" panose="020B0A03020203060202" pitchFamily="34" charset="0"/>
              </a:rPr>
              <a:t>5. PRODUCT</a:t>
            </a:r>
            <a:endParaRPr lang="it-IT" altLang="it-IT" sz="1600">
              <a:solidFill>
                <a:srgbClr val="E6311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0AEF0-DBC0-67B1-540C-A05317B6EB8C}"/>
              </a:ext>
            </a:extLst>
          </p:cNvPr>
          <p:cNvSpPr txBox="1"/>
          <p:nvPr/>
        </p:nvSpPr>
        <p:spPr>
          <a:xfrm>
            <a:off x="106467" y="1682801"/>
            <a:ext cx="1143159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THE NEW MDF 55 WILL BE AVAILABLE IN 4 DIFFERENT COUNTRY VERSIONS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>
                <a:effectLst/>
                <a:latin typeface="Arial Nova"/>
              </a:rPr>
              <a:t>120V</a:t>
            </a:r>
            <a:r>
              <a:rPr lang="en-US" sz="1400">
                <a:latin typeface="Arial Nova"/>
              </a:rPr>
              <a:t>                       </a:t>
            </a:r>
            <a:r>
              <a:rPr lang="en-US" sz="1400">
                <a:effectLst/>
                <a:latin typeface="Arial Nova"/>
                <a:sym typeface="Wingdings" panose="05000000000000000000" pitchFamily="2" charset="2"/>
              </a:rPr>
              <a:t> </a:t>
            </a:r>
            <a:r>
              <a:rPr lang="en-US" sz="1400">
                <a:effectLst/>
                <a:latin typeface="Arial Nova"/>
              </a:rPr>
              <a:t>EG4950/90 </a:t>
            </a:r>
            <a:r>
              <a:rPr lang="en-US" sz="1400" b="1">
                <a:effectLst/>
                <a:latin typeface="Arial Nova"/>
              </a:rPr>
              <a:t>US</a:t>
            </a:r>
            <a:r>
              <a:rPr lang="en-US" sz="1400">
                <a:effectLst/>
                <a:latin typeface="Arial Nova"/>
              </a:rPr>
              <a:t> GAG. PREMIUM GRINDER ALU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>
                <a:latin typeface="Arial Nova"/>
              </a:rPr>
              <a:t>230V </a:t>
            </a:r>
            <a:r>
              <a:rPr lang="en-US" sz="1400" err="1">
                <a:latin typeface="Arial Nova"/>
              </a:rPr>
              <a:t>schuko</a:t>
            </a:r>
            <a:r>
              <a:rPr lang="en-US" sz="1400">
                <a:latin typeface="Arial Nova"/>
              </a:rPr>
              <a:t> plug   </a:t>
            </a:r>
            <a:r>
              <a:rPr lang="en-US" sz="1400">
                <a:latin typeface="Arial Nova"/>
                <a:sym typeface="Wingdings" panose="05000000000000000000" pitchFamily="2" charset="2"/>
              </a:rPr>
              <a:t> </a:t>
            </a:r>
            <a:r>
              <a:rPr lang="en-US" sz="1400">
                <a:latin typeface="Arial Nova"/>
              </a:rPr>
              <a:t>EG4950/90 </a:t>
            </a:r>
            <a:r>
              <a:rPr lang="en-US" sz="1400" b="1">
                <a:latin typeface="Arial Nova"/>
              </a:rPr>
              <a:t>EU</a:t>
            </a:r>
            <a:r>
              <a:rPr lang="en-US" sz="1400">
                <a:latin typeface="Arial Nova"/>
              </a:rPr>
              <a:t> GAG. PREMIUM GRINDER ALU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>
                <a:effectLst/>
                <a:latin typeface="Arial Nova"/>
              </a:rPr>
              <a:t>230V UK plug</a:t>
            </a:r>
            <a:r>
              <a:rPr lang="en-US" sz="1400">
                <a:latin typeface="Arial Nova"/>
              </a:rPr>
              <a:t>        </a:t>
            </a:r>
            <a:r>
              <a:rPr lang="en-US" sz="1400">
                <a:effectLst/>
                <a:latin typeface="Arial Nova"/>
              </a:rPr>
              <a:t> </a:t>
            </a:r>
            <a:r>
              <a:rPr lang="en-US" sz="1400">
                <a:effectLst/>
                <a:latin typeface="Arial Nova"/>
                <a:sym typeface="Wingdings" panose="05000000000000000000" pitchFamily="2" charset="2"/>
              </a:rPr>
              <a:t> </a:t>
            </a:r>
            <a:r>
              <a:rPr lang="en-US" sz="1400">
                <a:effectLst/>
                <a:latin typeface="Arial Nova"/>
              </a:rPr>
              <a:t>EG4950/90 </a:t>
            </a:r>
            <a:r>
              <a:rPr lang="en-US" sz="1400" b="1">
                <a:effectLst/>
                <a:latin typeface="Arial Nova"/>
              </a:rPr>
              <a:t>UK</a:t>
            </a:r>
            <a:r>
              <a:rPr lang="en-US" sz="1400">
                <a:effectLst/>
                <a:latin typeface="Arial Nova"/>
              </a:rPr>
              <a:t> GAG. PREMIUM GRINDER ALU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>
                <a:latin typeface="Arial Nova"/>
              </a:rPr>
              <a:t>220V Australia        </a:t>
            </a:r>
            <a:r>
              <a:rPr lang="en-US" sz="1400">
                <a:latin typeface="Arial Nova"/>
                <a:sym typeface="Wingdings" panose="05000000000000000000" pitchFamily="2" charset="2"/>
              </a:rPr>
              <a:t> </a:t>
            </a:r>
            <a:r>
              <a:rPr lang="en-US" sz="1400">
                <a:latin typeface="Arial Nova"/>
              </a:rPr>
              <a:t>EG4950/90 </a:t>
            </a:r>
            <a:r>
              <a:rPr lang="en-US" sz="1400" b="1">
                <a:latin typeface="Arial Nova"/>
              </a:rPr>
              <a:t>AUS</a:t>
            </a:r>
            <a:r>
              <a:rPr lang="en-US" sz="1400">
                <a:latin typeface="Arial Nova"/>
              </a:rPr>
              <a:t> GAG. PREMIUM GRINDER ALU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400">
              <a:latin typeface="Arial Nova" panose="020B0504020202020204" pitchFamily="34" charset="0"/>
            </a:endParaRPr>
          </a:p>
          <a:p>
            <a:pPr lvl="1"/>
            <a:endParaRPr lang="en-US" sz="1800" b="1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DELIVERIES </a:t>
            </a:r>
            <a:r>
              <a:rPr lang="en-US" sz="1800" b="1">
                <a:latin typeface="Arial Nova"/>
                <a:cs typeface="Arial"/>
              </a:rPr>
              <a:t>START </a:t>
            </a:r>
            <a:r>
              <a:rPr lang="en-US" b="1">
                <a:latin typeface="Arial Nova"/>
                <a:cs typeface="Arial"/>
              </a:rPr>
              <a:t>FROM THE</a:t>
            </a:r>
            <a:r>
              <a:rPr lang="en-US" sz="1800" b="1">
                <a:latin typeface="Arial Nova"/>
                <a:cs typeface="Arial"/>
              </a:rPr>
              <a:t> END OF MARCH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lvl="1"/>
            <a:endParaRPr lang="en-US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>
                <a:latin typeface="Arial Nova"/>
                <a:cs typeface="Arial"/>
              </a:rPr>
              <a:t>FOR OTHER COUNTRY VERSIONS</a:t>
            </a:r>
          </a:p>
          <a:p>
            <a:pPr lvl="1"/>
            <a:r>
              <a:rPr lang="en-US" sz="1400">
                <a:latin typeface="Arial Nova"/>
              </a:rPr>
              <a:t>timing is based on certification and business opportunities. Get in touch with Andrea Nebuloni and his team to discuss about it.</a:t>
            </a:r>
          </a:p>
        </p:txBody>
      </p:sp>
    </p:spTree>
    <p:extLst>
      <p:ext uri="{BB962C8B-B14F-4D97-AF65-F5344CB8AC3E}">
        <p14:creationId xmlns:p14="http://schemas.microsoft.com/office/powerpoint/2010/main" val="425853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E7EDF5-3F5F-D804-AB2C-5A7FDE337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07780"/>
            <a:ext cx="12192000" cy="11502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B69114-D865-8887-0908-DBD92C61F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6" b="35999"/>
          <a:stretch/>
        </p:blipFill>
        <p:spPr>
          <a:xfrm>
            <a:off x="2120809" y="5707781"/>
            <a:ext cx="7950382" cy="1150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90F94F-2C96-F734-00A3-496EB7729B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7" t="83228" r="73690" b="1820"/>
          <a:stretch/>
        </p:blipFill>
        <p:spPr>
          <a:xfrm>
            <a:off x="-2" y="1"/>
            <a:ext cx="12192001" cy="5707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13B3A-B286-9C33-9BF7-713131B94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6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9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8062D21-DB5D-46A7-9843-9F0FAF3D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041" y="1"/>
            <a:ext cx="9331534" cy="6876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6A3501F-701A-4A5B-95DD-64289E597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22" y="6405564"/>
            <a:ext cx="1381125" cy="390525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id="{675AAF3B-89A0-4BA3-84C5-ADADABEB1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338"/>
            <a:ext cx="3689498" cy="6876675"/>
          </a:xfrm>
          <a:prstGeom prst="rect">
            <a:avLst/>
          </a:prstGeom>
        </p:spPr>
      </p:pic>
      <p:pic>
        <p:nvPicPr>
          <p:cNvPr id="7" name="Immagine 3">
            <a:extLst>
              <a:ext uri="{FF2B5EF4-FFF2-40B4-BE49-F238E27FC236}">
                <a16:creationId xmlns:a16="http://schemas.microsoft.com/office/drawing/2014/main" id="{84E0346A-C733-4BDE-A587-C85F97B597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8271" y="-1293"/>
            <a:ext cx="3689498" cy="6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">
            <a:extLst>
              <a:ext uri="{FF2B5EF4-FFF2-40B4-BE49-F238E27FC236}">
                <a16:creationId xmlns:a16="http://schemas.microsoft.com/office/drawing/2014/main" id="{1C7F3A04-5592-4C12-8334-1AD76D07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04775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lack" panose="020B0A03020203060202" pitchFamily="34" charset="0"/>
                <a:ea typeface="+mn-ea"/>
                <a:cs typeface="+mn-cs"/>
              </a:rPr>
              <a:t>1.1 ART &amp; DESIGN</a:t>
            </a:r>
            <a:endParaRPr kumimoji="0" lang="it-IT" alt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6179C-CEA6-1710-63D1-90965CCA1CA5}"/>
              </a:ext>
            </a:extLst>
          </p:cNvPr>
          <p:cNvSpPr txBox="1"/>
          <p:nvPr/>
        </p:nvSpPr>
        <p:spPr>
          <a:xfrm>
            <a:off x="100043" y="6526053"/>
            <a:ext cx="290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C8BA712-9736-2A27-A89B-F2BE72101273}"/>
              </a:ext>
            </a:extLst>
          </p:cNvPr>
          <p:cNvSpPr/>
          <p:nvPr/>
        </p:nvSpPr>
        <p:spPr>
          <a:xfrm>
            <a:off x="-42863" y="0"/>
            <a:ext cx="5191126" cy="6858000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16">
            <a:extLst>
              <a:ext uri="{FF2B5EF4-FFF2-40B4-BE49-F238E27FC236}">
                <a16:creationId xmlns:a16="http://schemas.microsoft.com/office/drawing/2014/main" id="{4DC665E4-102C-6151-88D4-A6666DDB1824}"/>
              </a:ext>
            </a:extLst>
          </p:cNvPr>
          <p:cNvSpPr txBox="1"/>
          <p:nvPr/>
        </p:nvSpPr>
        <p:spPr>
          <a:xfrm>
            <a:off x="320673" y="626828"/>
            <a:ext cx="60944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lack" panose="020B0A03020203060202" pitchFamily="34" charset="0"/>
                <a:ea typeface="+mn-ea"/>
                <a:cs typeface="+mn-cs"/>
              </a:rPr>
              <a:t>FUNDAMENTALS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D60F50C-CCCA-E447-D9F7-ECBAD79D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4" y="288690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lack" panose="020B0A03020203060202" pitchFamily="34" charset="0"/>
                <a:ea typeface="+mn-ea"/>
                <a:cs typeface="+mn-cs"/>
              </a:rPr>
              <a:t>1. MDF55</a:t>
            </a:r>
            <a:endParaRPr kumimoji="0" lang="it-IT" alt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asellaDiTesto 18">
            <a:extLst>
              <a:ext uri="{FF2B5EF4-FFF2-40B4-BE49-F238E27FC236}">
                <a16:creationId xmlns:a16="http://schemas.microsoft.com/office/drawing/2014/main" id="{FE3F9CD1-D25B-E952-7F14-4434ACF9C702}"/>
              </a:ext>
            </a:extLst>
          </p:cNvPr>
          <p:cNvSpPr txBox="1"/>
          <p:nvPr/>
        </p:nvSpPr>
        <p:spPr>
          <a:xfrm>
            <a:off x="213047" y="1409979"/>
            <a:ext cx="47996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The new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 </a:t>
            </a:r>
            <a:r>
              <a:rPr kumimoji="0" lang="en-US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Gaggia</a:t>
            </a: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 MDF 55 premium grinder </a:t>
            </a:r>
            <a:b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</a:br>
            <a:r>
              <a:rPr kumimoji="0" 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is made: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lt"/>
              <a:cs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>
                <a:solidFill>
                  <a:prstClr val="black"/>
                </a:solidFill>
                <a:latin typeface="Arial Nova"/>
                <a:ea typeface="+mn-lt"/>
                <a:cs typeface="Calibri" panose="020F0502020204030204"/>
              </a:rPr>
              <a:t>TO OFFER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 A TRULY BARISTA EXPERIENCE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 AT HOME 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WITH A</a:t>
            </a:r>
            <a:r>
              <a:rPr lang="en-US" b="1" noProof="0">
                <a:solidFill>
                  <a:prstClr val="black"/>
                </a:solidFill>
                <a:latin typeface="Arial Nova"/>
                <a:ea typeface="+mn-lt"/>
                <a:cs typeface="Calibri" panose="020F0502020204030204"/>
              </a:rPr>
              <a:t>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MADE IN ITALY COMPANY, EXPERT </a:t>
            </a:r>
            <a:r>
              <a:rPr lang="en-US" b="1" noProof="0">
                <a:solidFill>
                  <a:prstClr val="black"/>
                </a:solidFill>
                <a:latin typeface="Arial Nova"/>
                <a:ea typeface="+mn-lt"/>
                <a:cs typeface="Calibri" panose="020F0502020204030204"/>
              </a:rPr>
              <a:t>IN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THE PROFESSIONAL COFFEE GRINDING FIELD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lt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TO BE THE PERFECT COMPANION FOR GAGGIA CLASSIC</a:t>
            </a:r>
            <a:r>
              <a:rPr lang="en-US" b="1">
                <a:solidFill>
                  <a:prstClr val="black"/>
                </a:solidFill>
                <a:latin typeface="Arial Nova"/>
                <a:ea typeface="+mn-lt"/>
                <a:cs typeface="Calibri" panose="020F0502020204030204"/>
              </a:rPr>
              <a:t>, 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lt"/>
                <a:cs typeface="Calibri" panose="020F0502020204030204"/>
              </a:rPr>
              <a:t>EMBEDDING GAGGIA BRAND VALUES AND DESIGN SIGNATURE ELEMENTS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B1EE7-04FE-6B72-4EA8-73DBBE06F9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4407" y="1"/>
            <a:ext cx="7043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EB04E-6464-B8B4-E1D7-224CC817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152"/>
            <a:ext cx="12237213" cy="659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21E29-B4C3-CAFB-3977-3FB3037C2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691" y="6027270"/>
            <a:ext cx="7950382" cy="830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94DC5-D3B3-D2A4-4C0C-B66F9624F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4073" y="5972186"/>
            <a:ext cx="2197927" cy="885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3336A-00CE-878E-A181-C548B8475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80193"/>
            <a:ext cx="2197927" cy="2377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363E04-2AD9-FFE0-9D27-A61D2D8EA2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8860" y="4480192"/>
            <a:ext cx="2197927" cy="23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D369EE-2BE8-985E-38EC-7E3397259A18}"/>
              </a:ext>
            </a:extLst>
          </p:cNvPr>
          <p:cNvSpPr/>
          <p:nvPr/>
        </p:nvSpPr>
        <p:spPr>
          <a:xfrm>
            <a:off x="1588" y="1641715"/>
            <a:ext cx="6094412" cy="4433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FDA9B-EF9E-B24E-4CA4-62736CDD5D28}"/>
              </a:ext>
            </a:extLst>
          </p:cNvPr>
          <p:cNvSpPr/>
          <p:nvPr/>
        </p:nvSpPr>
        <p:spPr>
          <a:xfrm>
            <a:off x="71740" y="1483919"/>
            <a:ext cx="5750836" cy="454197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B9FA8154-C37C-2BA4-61F7-5DD10A8B9E86}"/>
              </a:ext>
            </a:extLst>
          </p:cNvPr>
          <p:cNvSpPr txBox="1"/>
          <p:nvPr/>
        </p:nvSpPr>
        <p:spPr>
          <a:xfrm>
            <a:off x="322262" y="476626"/>
            <a:ext cx="79301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  <a:t>THE PERFECT COMPANION </a:t>
            </a:r>
            <a:b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</a:br>
            <a: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  <a:t>FOR YOUR HOME BARISTA </a:t>
            </a:r>
            <a:b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</a:br>
            <a: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  <a:t>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30649-6150-1B17-1B09-FF4AE9E5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42534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solidFill>
                  <a:srgbClr val="E63112"/>
                </a:solidFill>
                <a:latin typeface="Brandon Grotesque Black" panose="020B0A03020203060202" pitchFamily="34" charset="0"/>
              </a:rPr>
              <a:t>2. PRODUCT KEY VALUES</a:t>
            </a:r>
            <a:endParaRPr lang="it-IT" altLang="it-IT" sz="1600">
              <a:solidFill>
                <a:srgbClr val="E6311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7560C0-EA3F-5A88-0B49-491CED55A35F}"/>
              </a:ext>
            </a:extLst>
          </p:cNvPr>
          <p:cNvSpPr txBox="1"/>
          <p:nvPr/>
        </p:nvSpPr>
        <p:spPr>
          <a:xfrm>
            <a:off x="-99372" y="2290990"/>
            <a:ext cx="6230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000" b="1">
                <a:latin typeface="Arial Nova" panose="020B0504020202020204" pitchFamily="34" charset="0"/>
                <a:cs typeface="Arial" panose="020B0604020202020204" pitchFamily="34" charset="0"/>
              </a:rPr>
              <a:t>TRULY ITALIAN</a:t>
            </a:r>
            <a:r>
              <a:rPr lang="en-US" sz="2000" b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DESIGN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100% handcrafted in Italy, it embeds </a:t>
            </a:r>
            <a:r>
              <a:rPr lang="en-US" sz="2000" err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Gaggia’s</a:t>
            </a:r>
            <a:r>
              <a:rPr lang="en-US" sz="20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values and design signature elements</a:t>
            </a:r>
          </a:p>
          <a:p>
            <a:pPr lvl="1"/>
            <a:endParaRPr lang="en-US" sz="200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 startAt="2"/>
            </a:pPr>
            <a:r>
              <a:rPr lang="en-US" sz="2000" b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PRO PERFORMANCE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For a true barista experience at home</a:t>
            </a:r>
          </a:p>
          <a:p>
            <a:pPr lvl="1"/>
            <a:endParaRPr lang="en-US" sz="200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en-US" sz="2000" b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EMPOWERED USER EXPERIENCE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Easy and full control for the best in-cup results</a:t>
            </a:r>
            <a:endParaRPr lang="en-US" sz="2000" b="1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</p:txBody>
      </p:sp>
      <p:pic>
        <p:nvPicPr>
          <p:cNvPr id="2" name="logo gaggia milanoBlack.png" descr="logo gaggia milanoBlack.png">
            <a:extLst>
              <a:ext uri="{FF2B5EF4-FFF2-40B4-BE49-F238E27FC236}">
                <a16:creationId xmlns:a16="http://schemas.microsoft.com/office/drawing/2014/main" id="{5CAD863E-CC10-DE42-CE73-8FC75CA394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0" y="5930844"/>
            <a:ext cx="775147" cy="700962"/>
          </a:xfrm>
          <a:prstGeom prst="rect">
            <a:avLst/>
          </a:prstGeom>
          <a:ln w="3175">
            <a:miter lim="400000"/>
          </a:ln>
        </p:spPr>
      </p:pic>
      <p:pic>
        <p:nvPicPr>
          <p:cNvPr id="4" name="Picture 3" descr="A close-up of a coffee grinder&#10;&#10;Description automatically generated">
            <a:extLst>
              <a:ext uri="{FF2B5EF4-FFF2-40B4-BE49-F238E27FC236}">
                <a16:creationId xmlns:a16="http://schemas.microsoft.com/office/drawing/2014/main" id="{E4462C36-C0F0-E304-AF69-C5715D1BF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076" y="-11619"/>
            <a:ext cx="6094412" cy="68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A7E0A0-00D6-0FA8-BED9-DCA0070D4E4A}"/>
              </a:ext>
            </a:extLst>
          </p:cNvPr>
          <p:cNvSpPr/>
          <p:nvPr/>
        </p:nvSpPr>
        <p:spPr>
          <a:xfrm>
            <a:off x="1588" y="1377996"/>
            <a:ext cx="6094412" cy="4697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FDA9B-EF9E-B24E-4CA4-62736CDD5D28}"/>
              </a:ext>
            </a:extLst>
          </p:cNvPr>
          <p:cNvSpPr/>
          <p:nvPr/>
        </p:nvSpPr>
        <p:spPr>
          <a:xfrm>
            <a:off x="71740" y="1483919"/>
            <a:ext cx="5750836" cy="454197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B9FA8154-C37C-2BA4-61F7-5DD10A8B9E86}"/>
              </a:ext>
            </a:extLst>
          </p:cNvPr>
          <p:cNvSpPr txBox="1"/>
          <p:nvPr/>
        </p:nvSpPr>
        <p:spPr>
          <a:xfrm>
            <a:off x="322262" y="476626"/>
            <a:ext cx="6258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  <a:t>TRULY ITALIAN DESIGN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7560C0-EA3F-5A88-0B49-491CED55A35F}"/>
              </a:ext>
            </a:extLst>
          </p:cNvPr>
          <p:cNvSpPr txBox="1"/>
          <p:nvPr/>
        </p:nvSpPr>
        <p:spPr>
          <a:xfrm>
            <a:off x="-23936" y="1615858"/>
            <a:ext cx="5942187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endParaRPr lang="en-US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MADE IN ITALY</a:t>
            </a:r>
          </a:p>
          <a:p>
            <a:pPr lvl="1"/>
            <a:r>
              <a:rPr lang="en-US" sz="1600">
                <a:latin typeface="Arial Nova"/>
                <a:cs typeface="Arial"/>
              </a:rPr>
              <a:t>100% designed and carefully made in Italy </a:t>
            </a:r>
            <a:endParaRPr lang="en-US" sz="1600" b="1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EXCLUSIVE GAGGIA DESIGN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>
                <a:latin typeface="Arial Nova"/>
                <a:cs typeface="Arial"/>
              </a:rPr>
              <a:t>perfect match and bundle with our espresso manual coffee machines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>
                <a:latin typeface="Arial Nova"/>
                <a:cs typeface="Arial"/>
              </a:rPr>
              <a:t>enriched by exclusive details: the </a:t>
            </a:r>
            <a:r>
              <a:rPr lang="en-US" sz="1600" err="1">
                <a:latin typeface="Arial Nova"/>
                <a:cs typeface="Arial"/>
              </a:rPr>
              <a:t>Gaggia</a:t>
            </a:r>
            <a:r>
              <a:rPr lang="en-US" sz="1600">
                <a:latin typeface="Arial Nova"/>
                <a:cs typeface="Arial"/>
              </a:rPr>
              <a:t> red grinding knob label with signature heritage logo, the interface area, the removable coffee mat</a:t>
            </a:r>
          </a:p>
          <a:p>
            <a:pPr lvl="1"/>
            <a:endParaRPr lang="en-US" b="1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PREMIUM AND STURDY MATERIALS</a:t>
            </a:r>
          </a:p>
          <a:p>
            <a:pPr lvl="1"/>
            <a:r>
              <a:rPr lang="en-US" sz="1600">
                <a:latin typeface="Arial Nova"/>
                <a:cs typeface="Arial"/>
              </a:rPr>
              <a:t>full aluminum body and metal details, stainless-steel rotating knob with enhanced grip, metal filter-holder fork with premium rubber cover</a:t>
            </a:r>
            <a:endParaRPr lang="en-US" sz="160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0F558-1628-4724-8CAD-3E9BACD54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42534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solidFill>
                  <a:srgbClr val="E63112"/>
                </a:solidFill>
                <a:latin typeface="Brandon Grotesque Black" panose="020B0A03020203060202" pitchFamily="34" charset="0"/>
              </a:rPr>
              <a:t>2.1 PRODUCT KEY VALUES</a:t>
            </a:r>
            <a:endParaRPr lang="it-IT" altLang="it-IT" sz="1600">
              <a:solidFill>
                <a:srgbClr val="E6311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A6190-3614-FC62-E136-88153CDF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28646"/>
            <a:ext cx="6155787" cy="6886646"/>
          </a:xfrm>
          <a:prstGeom prst="rect">
            <a:avLst/>
          </a:prstGeom>
        </p:spPr>
      </p:pic>
      <p:pic>
        <p:nvPicPr>
          <p:cNvPr id="8" name="logo gaggia milanoBlack.png" descr="logo gaggia milanoBlack.png">
            <a:extLst>
              <a:ext uri="{FF2B5EF4-FFF2-40B4-BE49-F238E27FC236}">
                <a16:creationId xmlns:a16="http://schemas.microsoft.com/office/drawing/2014/main" id="{7FB4633E-1E64-B010-0BE5-7223F4A23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0" y="5930844"/>
            <a:ext cx="775147" cy="700962"/>
          </a:xfrm>
          <a:prstGeom prst="rect">
            <a:avLst/>
          </a:prstGeom>
          <a:ln w="3175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38BCF3-ADE2-7408-A3EB-7CFF22B544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446" y="340822"/>
            <a:ext cx="6053341" cy="57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DE8589-4B5C-BF4D-8C83-723DEEEC476C}"/>
              </a:ext>
            </a:extLst>
          </p:cNvPr>
          <p:cNvSpPr/>
          <p:nvPr/>
        </p:nvSpPr>
        <p:spPr>
          <a:xfrm>
            <a:off x="1588" y="1377996"/>
            <a:ext cx="6094412" cy="4697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FEA4B-6252-B8AA-C635-C618C517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213" y="0"/>
            <a:ext cx="6155787" cy="68866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2FDA9B-EF9E-B24E-4CA4-62736CDD5D28}"/>
              </a:ext>
            </a:extLst>
          </p:cNvPr>
          <p:cNvSpPr/>
          <p:nvPr/>
        </p:nvSpPr>
        <p:spPr>
          <a:xfrm>
            <a:off x="71740" y="1483919"/>
            <a:ext cx="5750836" cy="454197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B9FA8154-C37C-2BA4-61F7-5DD10A8B9E86}"/>
              </a:ext>
            </a:extLst>
          </p:cNvPr>
          <p:cNvSpPr txBox="1"/>
          <p:nvPr/>
        </p:nvSpPr>
        <p:spPr>
          <a:xfrm>
            <a:off x="322262" y="476626"/>
            <a:ext cx="6258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  <a:t>PRO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7560C0-EA3F-5A88-0B49-491CED55A35F}"/>
              </a:ext>
            </a:extLst>
          </p:cNvPr>
          <p:cNvSpPr txBox="1"/>
          <p:nvPr/>
        </p:nvSpPr>
        <p:spPr>
          <a:xfrm>
            <a:off x="-59787" y="1732677"/>
            <a:ext cx="5820728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>
                <a:latin typeface="Arial Nova"/>
                <a:cs typeface="Arial"/>
              </a:rPr>
              <a:t>55 MM </a:t>
            </a:r>
            <a:r>
              <a:rPr lang="en-US" sz="1800" b="1">
                <a:solidFill>
                  <a:srgbClr val="4D5156"/>
                </a:solidFill>
                <a:latin typeface="Arial Nova"/>
              </a:rPr>
              <a:t>Ø</a:t>
            </a:r>
            <a:r>
              <a:rPr lang="en-US" sz="1800">
                <a:solidFill>
                  <a:srgbClr val="4D5156"/>
                </a:solidFill>
                <a:latin typeface="Arial Nova"/>
              </a:rPr>
              <a:t> </a:t>
            </a:r>
            <a:r>
              <a:rPr lang="en-US" sz="1800" b="1">
                <a:latin typeface="Arial Nova"/>
                <a:cs typeface="Arial"/>
              </a:rPr>
              <a:t>FLAT HARDENED STEEL BURRS</a:t>
            </a:r>
          </a:p>
          <a:p>
            <a:pPr lvl="1"/>
            <a:r>
              <a:rPr lang="en-US" sz="1600">
                <a:latin typeface="Arial Nova"/>
                <a:cs typeface="Arial"/>
              </a:rPr>
              <a:t>The wide burrs guarantee a quick and more consistent grinding performance: for any amount of beans, a greater diameter implies fewer rotations of the burr to grind the beans. This also prevents overheating and preserves the quality of coffee.</a:t>
            </a:r>
          </a:p>
          <a:p>
            <a:pPr lvl="1"/>
            <a:endParaRPr lang="en-US" sz="1800" b="1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>
                <a:latin typeface="Arial Nova"/>
                <a:cs typeface="Arial"/>
              </a:rPr>
              <a:t>POWERFUL AND FAST MOTOR</a:t>
            </a:r>
          </a:p>
          <a:p>
            <a:pPr lvl="1"/>
            <a:r>
              <a:rPr lang="en-US" sz="1600">
                <a:latin typeface="Arial Nova"/>
                <a:cs typeface="Arial"/>
              </a:rPr>
              <a:t>With the 310 W* motor spinning at 1350 RPM, it dispenses 1.8 g/s when set for espresso, and 2.5 g/s when set for brew. </a:t>
            </a:r>
            <a:endParaRPr lang="en-US" sz="160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lvl="1"/>
            <a:endParaRPr lang="en-US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>
                <a:latin typeface="Arial Nova"/>
                <a:cs typeface="Arial"/>
              </a:rPr>
              <a:t>ANTI-CLUMPING SYSTEM</a:t>
            </a:r>
          </a:p>
          <a:p>
            <a:pPr lvl="1"/>
            <a:r>
              <a:rPr lang="en-US" sz="1600">
                <a:latin typeface="Arial Nova"/>
                <a:cs typeface="Arial"/>
              </a:rPr>
              <a:t>It eliminates electrostatic charge in ground coffee, and it secures higher dose consistency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D0F7A-8085-D0A1-AAFC-818165B3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42534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solidFill>
                  <a:srgbClr val="E63112"/>
                </a:solidFill>
                <a:latin typeface="Brandon Grotesque Black" panose="020B0A03020203060202" pitchFamily="34" charset="0"/>
              </a:rPr>
              <a:t>2.2 PRODUCT KEY VALUES</a:t>
            </a:r>
            <a:endParaRPr lang="it-IT" altLang="it-IT" sz="1600">
              <a:solidFill>
                <a:srgbClr val="E63112"/>
              </a:solidFill>
            </a:endParaRPr>
          </a:p>
        </p:txBody>
      </p:sp>
      <p:pic>
        <p:nvPicPr>
          <p:cNvPr id="8" name="logo gaggia milanoBlack.png" descr="logo gaggia milanoBlack.png">
            <a:extLst>
              <a:ext uri="{FF2B5EF4-FFF2-40B4-BE49-F238E27FC236}">
                <a16:creationId xmlns:a16="http://schemas.microsoft.com/office/drawing/2014/main" id="{62B7ADF3-AFB1-0B60-F992-D45176D07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0" y="5930844"/>
            <a:ext cx="775147" cy="700962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46404-4230-7520-2F23-328DD7649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8226" y="0"/>
            <a:ext cx="6242911" cy="678862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1B4A7B-9E73-7B61-3FED-D0BE67B25911}"/>
              </a:ext>
            </a:extLst>
          </p:cNvPr>
          <p:cNvSpPr txBox="1"/>
          <p:nvPr/>
        </p:nvSpPr>
        <p:spPr>
          <a:xfrm>
            <a:off x="5084806" y="6320482"/>
            <a:ext cx="85879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 Nova"/>
              </a:rPr>
              <a:t>* 230v</a:t>
            </a:r>
            <a:endParaRPr lang="it-IT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78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ADF260-05A2-138F-ACC7-1228485BBAA8}"/>
              </a:ext>
            </a:extLst>
          </p:cNvPr>
          <p:cNvSpPr/>
          <p:nvPr/>
        </p:nvSpPr>
        <p:spPr>
          <a:xfrm>
            <a:off x="1588" y="1272382"/>
            <a:ext cx="6094412" cy="4802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12A2F-C874-1C53-A8AD-01A494247173}"/>
              </a:ext>
            </a:extLst>
          </p:cNvPr>
          <p:cNvSpPr txBox="1"/>
          <p:nvPr/>
        </p:nvSpPr>
        <p:spPr>
          <a:xfrm>
            <a:off x="-135123" y="1307283"/>
            <a:ext cx="623112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 panose="020B0504020202020204" pitchFamily="34" charset="0"/>
                <a:cs typeface="Arial" panose="020B0604020202020204" pitchFamily="34" charset="0"/>
              </a:rPr>
              <a:t>STEPLESS MICROMETRIC ADJUSTMENT </a:t>
            </a:r>
          </a:p>
          <a:p>
            <a:pPr lvl="1"/>
            <a:r>
              <a:rPr lang="en-US" sz="1600">
                <a:latin typeface="Arial Nova" panose="020B0504020202020204" pitchFamily="34" charset="0"/>
                <a:cs typeface="Arial" panose="020B0604020202020204" pitchFamily="34" charset="0"/>
              </a:rPr>
              <a:t>T</a:t>
            </a:r>
            <a:r>
              <a:rPr lang="en-US" sz="16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 precise micrometric grind adjustment allows a strict control on the infinite changes on grind size.</a:t>
            </a:r>
            <a:r>
              <a:rPr lang="en-US" sz="1600">
                <a:latin typeface="Arial Nova" panose="020B0504020202020204" pitchFamily="34" charset="0"/>
                <a:cs typeface="Arial" panose="020B0604020202020204" pitchFamily="34" charset="0"/>
              </a:rPr>
              <a:t> This makes the grinder adaptable to all coffee blends, and appropriate for all grinds: espresso, Turkish coffee, moka, drip, French press, …</a:t>
            </a:r>
          </a:p>
          <a:p>
            <a:pPr lvl="1"/>
            <a:endParaRPr lang="en-US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STAINLESS STEEL SENSITIVE KNOB</a:t>
            </a:r>
          </a:p>
          <a:p>
            <a:pPr lvl="1"/>
            <a:r>
              <a:rPr lang="en-US" sz="1600">
                <a:latin typeface="Arial Nova" panose="020B0504020202020204" pitchFamily="34" charset="0"/>
                <a:cs typeface="Arial" panose="020B0604020202020204" pitchFamily="34" charset="0"/>
              </a:rPr>
              <a:t>To easily adjust the grind with precision and </a:t>
            </a:r>
            <a:r>
              <a:rPr lang="en-US" sz="16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full control, with immediate feedback </a:t>
            </a:r>
          </a:p>
          <a:p>
            <a:pPr lvl="1"/>
            <a:endParaRPr lang="en-US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FACTORY SETTING </a:t>
            </a:r>
          </a:p>
          <a:p>
            <a:pPr lvl="1"/>
            <a:r>
              <a:rPr lang="en-US" sz="1600">
                <a:latin typeface="Arial Nova" panose="020B0504020202020204" pitchFamily="34" charset="0"/>
                <a:cs typeface="Arial" panose="020B0604020202020204" pitchFamily="34" charset="0"/>
              </a:rPr>
              <a:t>The coffee grinder is set by default on a size of grinding suitable for espresso. Turn the adjustment knob to find your preferred types of grinding</a:t>
            </a:r>
          </a:p>
          <a:p>
            <a:pPr lvl="1"/>
            <a:endParaRPr lang="en-US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LOWER BURR REPOSITIONING</a:t>
            </a:r>
          </a:p>
          <a:p>
            <a:pPr lvl="1"/>
            <a:r>
              <a:rPr lang="en-US" sz="16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To carry out maintenance operations without losing the grinding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4F37D-B02E-4763-C91A-216B77B66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28646"/>
            <a:ext cx="6155787" cy="6886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985639-ED96-EDBA-0709-B34260D6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42534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solidFill>
                  <a:srgbClr val="E63112"/>
                </a:solidFill>
                <a:latin typeface="Brandon Grotesque Black" panose="020B0A03020203060202" pitchFamily="34" charset="0"/>
              </a:rPr>
              <a:t>2.2 PRODUCT KEY VALUES</a:t>
            </a:r>
            <a:endParaRPr lang="it-IT" altLang="it-IT" sz="1600">
              <a:solidFill>
                <a:srgbClr val="E63112"/>
              </a:solidFill>
            </a:endParaRPr>
          </a:p>
        </p:txBody>
      </p:sp>
      <p:sp>
        <p:nvSpPr>
          <p:cNvPr id="8" name="CasellaDiTesto 16">
            <a:extLst>
              <a:ext uri="{FF2B5EF4-FFF2-40B4-BE49-F238E27FC236}">
                <a16:creationId xmlns:a16="http://schemas.microsoft.com/office/drawing/2014/main" id="{A0CD090F-BAEE-BFAD-65F4-D27ACA82E25E}"/>
              </a:ext>
            </a:extLst>
          </p:cNvPr>
          <p:cNvSpPr txBox="1"/>
          <p:nvPr/>
        </p:nvSpPr>
        <p:spPr>
          <a:xfrm>
            <a:off x="322262" y="476626"/>
            <a:ext cx="6258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  <a:t>PRO PERFORMANCE</a:t>
            </a:r>
          </a:p>
        </p:txBody>
      </p:sp>
      <p:pic>
        <p:nvPicPr>
          <p:cNvPr id="2" name="logo gaggia milanoBlack.png" descr="logo gaggia milanoBlack.png">
            <a:extLst>
              <a:ext uri="{FF2B5EF4-FFF2-40B4-BE49-F238E27FC236}">
                <a16:creationId xmlns:a16="http://schemas.microsoft.com/office/drawing/2014/main" id="{DDF087B8-8F17-AAE0-650D-7ABE8B5E94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0" y="5930844"/>
            <a:ext cx="775147" cy="700962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FCABE6-DDB0-81E1-AF31-DAB72EB4A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687" y="-34829"/>
            <a:ext cx="5103928" cy="6892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39374B-06AA-E20B-972E-7A135A9C6C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474" y="-20527"/>
            <a:ext cx="584364" cy="6878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FB6CB3-E1D8-42AE-23E9-5B1C701C67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615" y="0"/>
            <a:ext cx="581728" cy="68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8F0B4-BFAC-9F17-8BA7-EA86798B1BDE}"/>
              </a:ext>
            </a:extLst>
          </p:cNvPr>
          <p:cNvSpPr/>
          <p:nvPr/>
        </p:nvSpPr>
        <p:spPr>
          <a:xfrm>
            <a:off x="1588" y="1307624"/>
            <a:ext cx="6094412" cy="4767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11BFB-80BD-A6CF-4C20-6FBE18AC0B61}"/>
              </a:ext>
            </a:extLst>
          </p:cNvPr>
          <p:cNvSpPr txBox="1"/>
          <p:nvPr/>
        </p:nvSpPr>
        <p:spPr>
          <a:xfrm>
            <a:off x="-123266" y="1357077"/>
            <a:ext cx="6219265" cy="44319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RED INDICATOR </a:t>
            </a:r>
            <a:endParaRPr lang="en-US" b="1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>
                <a:latin typeface="Arial Nova"/>
                <a:cs typeface="Arial"/>
              </a:rPr>
              <a:t>To help in identifying the position of the selected grinding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INTUITIVE TOUCHSCREEN DISPLAY </a:t>
            </a:r>
            <a:endParaRPr lang="en-US" b="1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>
                <a:latin typeface="Arial Nova"/>
                <a:cs typeface="Arial"/>
              </a:rPr>
              <a:t>It makes it easy to select your preferred dose and to adjust grind times, to select the “on demand “ function and to switch from single to double shot</a:t>
            </a:r>
          </a:p>
          <a:p>
            <a:pPr lvl="1"/>
            <a:endParaRPr lang="en-US" sz="160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ADJUSTABLE PORTAFILTER HOLDER FORK</a:t>
            </a:r>
          </a:p>
          <a:p>
            <a:pPr lvl="1"/>
            <a:r>
              <a:rPr lang="en-US" sz="1600">
                <a:latin typeface="Arial Nova"/>
                <a:cs typeface="Arial"/>
              </a:rPr>
              <a:t>for any portafilter on the market, with a premium rubber cover</a:t>
            </a:r>
          </a:p>
          <a:p>
            <a:pPr lvl="1"/>
            <a:endParaRPr lang="en-US" sz="160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REDUCED-NOISE EXPERIENCE</a:t>
            </a:r>
          </a:p>
          <a:p>
            <a:pPr lvl="1"/>
            <a:r>
              <a:rPr lang="en-US" sz="1600">
                <a:latin typeface="Arial Nova"/>
                <a:cs typeface="Arial"/>
              </a:rPr>
              <a:t>Thanks to the anti-vibration technology and to the silent grind (-20dB quieter than conventional grinders)</a:t>
            </a:r>
          </a:p>
          <a:p>
            <a:pPr lvl="1"/>
            <a:endParaRPr lang="en-US" sz="160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Arial Nova"/>
                <a:cs typeface="Arial"/>
              </a:rPr>
              <a:t>REMOVABLE COFFEE MAT</a:t>
            </a:r>
          </a:p>
          <a:p>
            <a:pPr lvl="1"/>
            <a:r>
              <a:rPr lang="en-US" sz="1600">
                <a:latin typeface="Arial Nova"/>
                <a:cs typeface="Arial"/>
              </a:rPr>
              <a:t>to collect coffee residues and keep your coffee station clean</a:t>
            </a:r>
            <a:endParaRPr lang="en-US" sz="1600">
              <a:highlight>
                <a:srgbClr val="00FFFF"/>
              </a:highlight>
              <a:latin typeface="Arial Nova"/>
              <a:cs typeface="Arial"/>
            </a:endParaRPr>
          </a:p>
        </p:txBody>
      </p:sp>
      <p:sp>
        <p:nvSpPr>
          <p:cNvPr id="4" name="CasellaDiTesto 16">
            <a:extLst>
              <a:ext uri="{FF2B5EF4-FFF2-40B4-BE49-F238E27FC236}">
                <a16:creationId xmlns:a16="http://schemas.microsoft.com/office/drawing/2014/main" id="{D9A07F3C-EDB3-D106-B522-729A88FFE6F8}"/>
              </a:ext>
            </a:extLst>
          </p:cNvPr>
          <p:cNvSpPr txBox="1"/>
          <p:nvPr/>
        </p:nvSpPr>
        <p:spPr>
          <a:xfrm>
            <a:off x="322262" y="476626"/>
            <a:ext cx="6258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  <a:t>EMPOWERED USER </a:t>
            </a:r>
            <a:b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</a:br>
            <a: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  <a:t>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13A4A-FCDC-DDB4-F9E4-640B41355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42534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solidFill>
                  <a:srgbClr val="E63112"/>
                </a:solidFill>
                <a:latin typeface="Brandon Grotesque Black" panose="020B0A03020203060202" pitchFamily="34" charset="0"/>
              </a:rPr>
              <a:t>2.3 KEY VALUES</a:t>
            </a:r>
            <a:endParaRPr lang="it-IT" altLang="it-IT" sz="1600">
              <a:solidFill>
                <a:srgbClr val="E6311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4844E-98C8-2303-0405-394CEEFFBC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-28646"/>
            <a:ext cx="6155787" cy="6886646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7" name="logo gaggia milanoBlack.png" descr="logo gaggia milanoBlack.png">
            <a:extLst>
              <a:ext uri="{FF2B5EF4-FFF2-40B4-BE49-F238E27FC236}">
                <a16:creationId xmlns:a16="http://schemas.microsoft.com/office/drawing/2014/main" id="{6A6287CD-B52C-4FD4-BC5A-F8DAA286AA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0" y="5930844"/>
            <a:ext cx="775147" cy="700962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725CF-C617-47F1-D22C-9ACD226B59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853" y="-28646"/>
            <a:ext cx="4512080" cy="685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0EA2D4-EB5E-56FE-94BA-8847AC11BB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474" y="-20527"/>
            <a:ext cx="865844" cy="6843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C7C033-2F9F-68D9-5D5A-8F0C7AAF3C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417" y="-28646"/>
            <a:ext cx="865844" cy="68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3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1" descr="Picture 31">
            <a:extLst>
              <a:ext uri="{FF2B5EF4-FFF2-40B4-BE49-F238E27FC236}">
                <a16:creationId xmlns:a16="http://schemas.microsoft.com/office/drawing/2014/main" id="{D31DE33E-5134-361F-E4BD-0C6D1ADF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830" y="6390897"/>
            <a:ext cx="864430" cy="43993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29F956-A6BA-00E6-C129-31E328073BD3}"/>
              </a:ext>
            </a:extLst>
          </p:cNvPr>
          <p:cNvSpPr/>
          <p:nvPr/>
        </p:nvSpPr>
        <p:spPr>
          <a:xfrm>
            <a:off x="6105144" y="0"/>
            <a:ext cx="608526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16">
            <a:extLst>
              <a:ext uri="{FF2B5EF4-FFF2-40B4-BE49-F238E27FC236}">
                <a16:creationId xmlns:a16="http://schemas.microsoft.com/office/drawing/2014/main" id="{22164ED4-8EFE-B81A-9882-6826E79E814D}"/>
              </a:ext>
            </a:extLst>
          </p:cNvPr>
          <p:cNvSpPr txBox="1"/>
          <p:nvPr/>
        </p:nvSpPr>
        <p:spPr>
          <a:xfrm>
            <a:off x="322263" y="476626"/>
            <a:ext cx="60944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spc="300">
                <a:solidFill>
                  <a:srgbClr val="E63112"/>
                </a:solidFill>
                <a:latin typeface="Brandon Grotesque Black" panose="020B0A03020203060202" pitchFamily="34" charset="0"/>
              </a:rPr>
              <a:t>SPECIFICATIONS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5041F7E-959F-9EBF-AD5D-A9435B4AB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42534"/>
            <a:ext cx="638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solidFill>
                  <a:srgbClr val="E63112"/>
                </a:solidFill>
                <a:latin typeface="Brandon Grotesque Black" panose="020B0A03020203060202" pitchFamily="34" charset="0"/>
              </a:rPr>
              <a:t>3. TECH FEATURES </a:t>
            </a:r>
            <a:endParaRPr lang="it-IT" altLang="it-IT" sz="1600">
              <a:solidFill>
                <a:srgbClr val="E6311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9A991C-9D3E-2091-8200-DE05453DD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362" y="1420754"/>
            <a:ext cx="5862831" cy="48089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4B69F0-0606-70C8-249B-124FDD25A7B8}"/>
              </a:ext>
            </a:extLst>
          </p:cNvPr>
          <p:cNvSpPr/>
          <p:nvPr/>
        </p:nvSpPr>
        <p:spPr>
          <a:xfrm>
            <a:off x="217682" y="1344649"/>
            <a:ext cx="5582482" cy="44348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logo gaggia milanoBlack.png" descr="logo gaggia milanoBlack.png">
            <a:extLst>
              <a:ext uri="{FF2B5EF4-FFF2-40B4-BE49-F238E27FC236}">
                <a16:creationId xmlns:a16="http://schemas.microsoft.com/office/drawing/2014/main" id="{F6F3A182-DCDE-AFA8-90CD-60EB078A45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0" y="5930844"/>
            <a:ext cx="775147" cy="700962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3329BF-56C0-671E-1C46-B52505B32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9104"/>
              </p:ext>
            </p:extLst>
          </p:nvPr>
        </p:nvGraphicFramePr>
        <p:xfrm>
          <a:off x="387787" y="1454310"/>
          <a:ext cx="5240540" cy="4707014"/>
        </p:xfrm>
        <a:graphic>
          <a:graphicData uri="http://schemas.openxmlformats.org/drawingml/2006/table">
            <a:tbl>
              <a:tblPr/>
              <a:tblGrid>
                <a:gridCol w="2754261">
                  <a:extLst>
                    <a:ext uri="{9D8B030D-6E8A-4147-A177-3AD203B41FA5}">
                      <a16:colId xmlns:a16="http://schemas.microsoft.com/office/drawing/2014/main" val="4087512448"/>
                    </a:ext>
                  </a:extLst>
                </a:gridCol>
                <a:gridCol w="2486279">
                  <a:extLst>
                    <a:ext uri="{9D8B030D-6E8A-4147-A177-3AD203B41FA5}">
                      <a16:colId xmlns:a16="http://schemas.microsoft.com/office/drawing/2014/main" val="3384946179"/>
                    </a:ext>
                  </a:extLst>
                </a:gridCol>
              </a:tblGrid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Interface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Touch screen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03677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 Material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Aluminum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649974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Grinder Setting controls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Micrometric Stepless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4397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Burrs material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Hardened steel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079447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Grinder Burr type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557037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Grinder burr diameter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mm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053879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Dispensing Method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Doserless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209295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 hopper capacity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250g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86001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Removable Bean Hopper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94671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Programmable Grinding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Timed, single/double shot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229198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demand grinding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03813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Dose counter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292878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Coffee Mat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10611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Rpm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1350*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927841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Recommended grind selection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All-purpose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70411"/>
                  </a:ext>
                </a:extLst>
              </a:tr>
              <a:tr h="399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Productivity (g/s)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1,2 - 1,8 Espresso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1,9 - 2,5 Brew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396030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Dimensions (H, W, D) mm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x 135 x 225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77873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(Kg)</a:t>
                      </a:r>
                    </a:p>
                  </a:txBody>
                  <a:tcPr marL="6057" marR="6057" marT="6057" marB="43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6057" marR="6057" marT="6057" marB="436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508421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7" marR="6057" marT="6057" marB="4361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7" marR="6057" marT="6057" marB="4361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80665"/>
                  </a:ext>
                </a:extLst>
              </a:tr>
              <a:tr h="226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230v version</a:t>
                      </a:r>
                    </a:p>
                  </a:txBody>
                  <a:tcPr marL="6057" marR="6057" marT="6057" marB="436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7" marR="6057" marT="6057" marB="436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404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3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B8774DBCFF84A8F933BE73E62B071" ma:contentTypeVersion="187" ma:contentTypeDescription="Create a new document." ma:contentTypeScope="" ma:versionID="7038b4c501dd5987d0ca14fc9c0ef712">
  <xsd:schema xmlns:xsd="http://www.w3.org/2001/XMLSchema" xmlns:xs="http://www.w3.org/2001/XMLSchema" xmlns:p="http://schemas.microsoft.com/office/2006/metadata/properties" xmlns:ns2="184a101b-ddc9-46cc-aac7-d231718f2faf" targetNamespace="http://schemas.microsoft.com/office/2006/metadata/properties" ma:root="true" ma:fieldsID="e83cbf050cad9cf88e12cb52a5cf32f7" ns2:_="">
    <xsd:import namespace="184a101b-ddc9-46cc-aac7-d231718f2f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101b-ddc9-46cc-aac7-d231718f2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haredContentType xmlns="Microsoft.SharePoint.Taxonomy.ContentTypeSync" SourceId="e40374fb-a6cc-4854-989f-c1d94a7967ee" ContentTypeId="0x01" PreviousValue="false"/>
</file>

<file path=customXml/itemProps1.xml><?xml version="1.0" encoding="utf-8"?>
<ds:datastoreItem xmlns:ds="http://schemas.openxmlformats.org/officeDocument/2006/customXml" ds:itemID="{112F2070-1901-4B66-A73E-E2F1824FE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a101b-ddc9-46cc-aac7-d231718f2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767114-899A-45ED-B1E7-F2CAD592DD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26DDC77-07A7-42C8-99E6-A8CA7709F21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Breitbild</PresentationFormat>
  <Paragraphs>135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Arial Nova</vt:lpstr>
      <vt:lpstr>Brandon Grotesque Black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Viola</dc:creator>
  <cp:lastModifiedBy>SA TOMA AG - Werkstatt1</cp:lastModifiedBy>
  <cp:revision>5</cp:revision>
  <dcterms:created xsi:type="dcterms:W3CDTF">2024-01-23T11:34:04Z</dcterms:created>
  <dcterms:modified xsi:type="dcterms:W3CDTF">2024-02-23T09:43:58Z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0x010100B36B8774DBCFF84A8F933BE73E62B071</vt:lpwstr>
  </property>
</Properties>
</file>